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6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Fira Sans Light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0E7512D-6F00-4386-B764-01D39C5C86C8}">
  <a:tblStyle styleId="{A0E7512D-6F00-4386-B764-01D39C5C86C8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F0FF"/>
          </a:solidFill>
        </a:fill>
      </a:tcStyle>
    </a:wholeTbl>
    <a:band1H>
      <a:tcTxStyle b="off" i="off"/>
      <a:tcStyle>
        <a:fill>
          <a:solidFill>
            <a:srgbClr val="CAE0FF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AE0FF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  <a:tblStyle styleId="{7F228A5C-81DC-4BAC-9447-4DE24DF04C1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FiraSansLight-bold.fntdata"/><Relationship Id="rId27" Type="http://schemas.openxmlformats.org/officeDocument/2006/relationships/font" Target="fonts/FiraSansLight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FiraSansLigh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FiraSansLight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93f9269713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93f9269713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93f9269713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93f9269713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lo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93f9269713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93f9269713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93f9269713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93f9269713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93f9269713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93f9269713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93f9269713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93f9269713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93f9269713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93f9269713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95c259568d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95c259568d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won’t surprise anyone that considers the </a:t>
            </a:r>
            <a:r>
              <a:rPr lang="en"/>
              <a:t>algorithm</a:t>
            </a:r>
            <a:r>
              <a:rPr lang="en"/>
              <a:t> being implemented that the Position Handler is the constraint for transfers because we have to manage the Position for each DFSP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93f9269713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293f9269713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presented at the DA, and happy to go into more details  we are seeing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295c25956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295c25956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9491f78cb0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2" name="Google Shape;142;g29491f78cb0_0_11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9491f78cb0_0_1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30" name="Google Shape;330;g29491f78cb0_0_177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9491f78cb0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9" name="Google Shape;149;g29491f78cb0_0_17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9491f78cb0_0_3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6" name="Google Shape;156;g29491f78cb0_0_341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491f78cb0_0_3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63" name="Google Shape;163;g29491f78cb0_0_347:notes"/>
          <p:cNvSpPr/>
          <p:nvPr>
            <p:ph idx="2" type="sldImg"/>
          </p:nvPr>
        </p:nvSpPr>
        <p:spPr>
          <a:xfrm>
            <a:off x="729609" y="1143000"/>
            <a:ext cx="5398800" cy="3085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950b8bf89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950b8bf89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95c259568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95c259568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93f9269713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93f9269713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95c259568d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95c259568d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</a:rPr>
              <a:t>This was running out of HW capacity 80% CPU and load tools consuming more resources that limit further throughput</a:t>
            </a:r>
            <a:endParaRPr sz="21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7.png"/><Relationship Id="rId4" Type="http://schemas.openxmlformats.org/officeDocument/2006/relationships/image" Target="../media/image17.png"/><Relationship Id="rId5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0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3" cy="5142832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/>
          <p:nvPr/>
        </p:nvSpPr>
        <p:spPr>
          <a:xfrm>
            <a:off x="322915" y="1348402"/>
            <a:ext cx="9423716" cy="3199383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7058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635860" y="1576464"/>
            <a:ext cx="4606800" cy="16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635860" y="3490795"/>
            <a:ext cx="53784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7" name="Google Shape;1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342520"/>
            <a:ext cx="1959841" cy="203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/>
        </p:nvSpPr>
        <p:spPr>
          <a:xfrm>
            <a:off x="322915" y="1348402"/>
            <a:ext cx="9422400" cy="3199500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1"/>
          <p:cNvSpPr txBox="1"/>
          <p:nvPr>
            <p:ph type="ctrTitle"/>
          </p:nvPr>
        </p:nvSpPr>
        <p:spPr>
          <a:xfrm>
            <a:off x="635860" y="1576464"/>
            <a:ext cx="4606800" cy="16947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" type="subTitle"/>
          </p:nvPr>
        </p:nvSpPr>
        <p:spPr>
          <a:xfrm>
            <a:off x="635860" y="3490795"/>
            <a:ext cx="53784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4" name="Google Shape;74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6068074" y="3379961"/>
            <a:ext cx="1221600" cy="1221600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1"/>
          <p:cNvSpPr/>
          <p:nvPr/>
        </p:nvSpPr>
        <p:spPr>
          <a:xfrm>
            <a:off x="7993997" y="1659428"/>
            <a:ext cx="1353000" cy="13533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1"/>
          <p:cNvSpPr/>
          <p:nvPr/>
        </p:nvSpPr>
        <p:spPr>
          <a:xfrm>
            <a:off x="6659975" y="1971391"/>
            <a:ext cx="2218800" cy="22191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1"/>
          <p:cNvSpPr/>
          <p:nvPr/>
        </p:nvSpPr>
        <p:spPr>
          <a:xfrm>
            <a:off x="6182918" y="131681"/>
            <a:ext cx="2496600" cy="2496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340058"/>
            <a:ext cx="1959841" cy="203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/>
          <p:nvPr>
            <p:ph type="title"/>
          </p:nvPr>
        </p:nvSpPr>
        <p:spPr>
          <a:xfrm>
            <a:off x="628650" y="273844"/>
            <a:ext cx="7092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/>
          <p:nvPr>
            <p:ph type="title"/>
          </p:nvPr>
        </p:nvSpPr>
        <p:spPr>
          <a:xfrm>
            <a:off x="628650" y="273844"/>
            <a:ext cx="7221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9" name="Google Shape;89;p13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90" name="Google Shape;90;p13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2" name="Google Shape;92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6" name="Google Shape;96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7" name="Google Shape;9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Picture">
  <p:cSld name="2_Title and Pictur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642504" y="0"/>
            <a:ext cx="78435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1E7F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61E7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100" name="Google Shape;100;p15"/>
          <p:cNvSpPr txBox="1"/>
          <p:nvPr>
            <p:ph idx="12" type="sldNum"/>
          </p:nvPr>
        </p:nvSpPr>
        <p:spPr>
          <a:xfrm>
            <a:off x="8555832" y="4834666"/>
            <a:ext cx="369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1" name="Google Shape;101;p15"/>
          <p:cNvSpPr/>
          <p:nvPr>
            <p:ph idx="2" type="pic"/>
          </p:nvPr>
        </p:nvSpPr>
        <p:spPr>
          <a:xfrm>
            <a:off x="642504" y="429491"/>
            <a:ext cx="7843500" cy="4260300"/>
          </a:xfrm>
          <a:prstGeom prst="rect">
            <a:avLst/>
          </a:prstGeom>
          <a:noFill/>
          <a:ln>
            <a:noFill/>
          </a:ln>
        </p:spPr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3856164" y="4716674"/>
            <a:ext cx="18288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marR="0" algn="ctr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accent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115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115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115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115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115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115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5" name="Google Shape;105;p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>
            <a:lvl1pPr lvl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6" name="Google Shape;10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 1">
  <p:cSld name="1_Section Header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3" cy="514283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50" lIns="34275" spcFirstLastPara="1" rIns="34275" wrap="square" tIns="1715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623888" y="3442098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1" name="Google Shape;111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275" spcFirstLastPara="1" rIns="34275" wrap="square" tIns="171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2" type="sldNum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50" lIns="34275" spcFirstLastPara="1" rIns="34275" wrap="square" tIns="171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828138" y="956375"/>
            <a:ext cx="74742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Fira Sans Light"/>
              <a:buNone/>
              <a:defRPr sz="24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16" name="Google Shape;116;p18"/>
          <p:cNvSpPr txBox="1"/>
          <p:nvPr>
            <p:ph idx="2" type="title"/>
          </p:nvPr>
        </p:nvSpPr>
        <p:spPr>
          <a:xfrm>
            <a:off x="841671" y="1551200"/>
            <a:ext cx="7474200" cy="33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Fira Sans Light"/>
              <a:buNone/>
              <a:defRPr sz="1400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Fira Sans Light"/>
              <a:buNone/>
              <a:defRPr sz="1200">
                <a:latin typeface="Fira Sans Light"/>
                <a:ea typeface="Fira Sans Light"/>
                <a:cs typeface="Fira Sans Light"/>
                <a:sym typeface="Fira Sans Light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Fira Sans Light"/>
              <a:buNone/>
              <a:defRPr sz="1200">
                <a:latin typeface="Fira Sans Light"/>
                <a:ea typeface="Fira Sans Light"/>
                <a:cs typeface="Fira Sans Light"/>
                <a:sym typeface="Fira Sans Light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Fira Sans Light"/>
              <a:buNone/>
              <a:defRPr sz="1200">
                <a:latin typeface="Fira Sans Light"/>
                <a:ea typeface="Fira Sans Light"/>
                <a:cs typeface="Fira Sans Light"/>
                <a:sym typeface="Fira Sans Light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Fira Sans Light"/>
              <a:buNone/>
              <a:defRPr sz="1200">
                <a:latin typeface="Fira Sans Light"/>
                <a:ea typeface="Fira Sans Light"/>
                <a:cs typeface="Fira Sans Light"/>
                <a:sym typeface="Fira Sans Light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Fira Sans Light"/>
              <a:buNone/>
              <a:defRPr sz="1200">
                <a:latin typeface="Fira Sans Light"/>
                <a:ea typeface="Fira Sans Light"/>
                <a:cs typeface="Fira Sans Light"/>
                <a:sym typeface="Fira Sans Light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Fira Sans Light"/>
              <a:buNone/>
              <a:defRPr sz="1200">
                <a:latin typeface="Fira Sans Light"/>
                <a:ea typeface="Fira Sans Light"/>
                <a:cs typeface="Fira Sans Light"/>
                <a:sym typeface="Fira Sans Light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Fira Sans Light"/>
              <a:buNone/>
              <a:defRPr sz="1200">
                <a:latin typeface="Fira Sans Light"/>
                <a:ea typeface="Fira Sans Light"/>
                <a:cs typeface="Fira Sans Light"/>
                <a:sym typeface="Fira Sans Light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Fira Sans Light"/>
              <a:buNone/>
              <a:defRPr sz="1200">
                <a:latin typeface="Fira Sans Light"/>
                <a:ea typeface="Fira Sans Light"/>
                <a:cs typeface="Fira Sans Light"/>
                <a:sym typeface="Fira Sans Light"/>
              </a:defRPr>
            </a:lvl9pPr>
          </a:lstStyle>
          <a:p/>
        </p:txBody>
      </p:sp>
      <p:cxnSp>
        <p:nvCxnSpPr>
          <p:cNvPr id="117" name="Google Shape;117;p18"/>
          <p:cNvCxnSpPr/>
          <p:nvPr/>
        </p:nvCxnSpPr>
        <p:spPr>
          <a:xfrm>
            <a:off x="953334" y="1506887"/>
            <a:ext cx="2138100" cy="0"/>
          </a:xfrm>
          <a:prstGeom prst="straightConnector1">
            <a:avLst/>
          </a:prstGeom>
          <a:noFill/>
          <a:ln cap="flat" cmpd="sng" w="9525">
            <a:solidFill>
              <a:srgbClr val="4FC7E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8" name="Google Shape;118;p18"/>
          <p:cNvSpPr txBox="1"/>
          <p:nvPr/>
        </p:nvSpPr>
        <p:spPr>
          <a:xfrm>
            <a:off x="428850" y="4801225"/>
            <a:ext cx="1375200" cy="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142975" y="4771225"/>
            <a:ext cx="1759800" cy="2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Copyright © 2020 ModusBox, Inc.</a:t>
            </a:r>
            <a:endParaRPr b="0" i="0" sz="8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47286" y="4771188"/>
            <a:ext cx="200376" cy="1932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8"/>
          <p:cNvPicPr preferRelativeResize="0"/>
          <p:nvPr/>
        </p:nvPicPr>
        <p:blipFill rotWithShape="1">
          <a:blip r:embed="rId3">
            <a:alphaModFix amt="5000"/>
          </a:blip>
          <a:srcRect b="0" l="0" r="0" t="0"/>
          <a:stretch/>
        </p:blipFill>
        <p:spPr>
          <a:xfrm>
            <a:off x="4425226" y="491400"/>
            <a:ext cx="4154300" cy="4007051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3551387" y="4771225"/>
            <a:ext cx="2035500" cy="2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MOJA 104 - Mojaloop Security Overview</a:t>
            </a:r>
            <a:endParaRPr b="0" i="0" sz="800" u="none" cap="none" strike="noStrike">
              <a:solidFill>
                <a:srgbClr val="FFFFFF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9"/>
          <p:cNvPicPr preferRelativeResize="0"/>
          <p:nvPr/>
        </p:nvPicPr>
        <p:blipFill rotWithShape="1">
          <a:blip r:embed="rId2">
            <a:alphaModFix/>
          </a:blip>
          <a:srcRect b="84298" l="1303" r="695" t="0"/>
          <a:stretch/>
        </p:blipFill>
        <p:spPr>
          <a:xfrm>
            <a:off x="-19725" y="-34500"/>
            <a:ext cx="9168650" cy="831674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9"/>
          <p:cNvSpPr txBox="1"/>
          <p:nvPr>
            <p:ph type="title"/>
          </p:nvPr>
        </p:nvSpPr>
        <p:spPr>
          <a:xfrm>
            <a:off x="272250" y="-48618"/>
            <a:ext cx="8520600" cy="83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9F9F9"/>
              </a:buClr>
              <a:buSzPts val="2400"/>
              <a:buFont typeface="Fira Sans Light"/>
              <a:buNone/>
              <a:defRPr sz="2400">
                <a:solidFill>
                  <a:srgbClr val="F9F9F9"/>
                </a:solidFill>
                <a:latin typeface="Fira Sans Light"/>
                <a:ea typeface="Fira Sans Light"/>
                <a:cs typeface="Fira Sans Light"/>
                <a:sym typeface="Fira Sans Light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19"/>
          <p:cNvSpPr/>
          <p:nvPr/>
        </p:nvSpPr>
        <p:spPr>
          <a:xfrm>
            <a:off x="-19725" y="797175"/>
            <a:ext cx="9168600" cy="29400"/>
          </a:xfrm>
          <a:prstGeom prst="rect">
            <a:avLst/>
          </a:prstGeom>
          <a:solidFill>
            <a:srgbClr val="3AB5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7" name="Google Shape;127;p19"/>
          <p:cNvCxnSpPr/>
          <p:nvPr/>
        </p:nvCxnSpPr>
        <p:spPr>
          <a:xfrm>
            <a:off x="395500" y="554550"/>
            <a:ext cx="1704300" cy="0"/>
          </a:xfrm>
          <a:prstGeom prst="straightConnector1">
            <a:avLst/>
          </a:prstGeom>
          <a:noFill/>
          <a:ln cap="flat" cmpd="sng" w="9525">
            <a:solidFill>
              <a:srgbClr val="4FC7E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8" name="Google Shape;128;p19"/>
          <p:cNvSpPr txBox="1"/>
          <p:nvPr/>
        </p:nvSpPr>
        <p:spPr>
          <a:xfrm>
            <a:off x="428850" y="4801225"/>
            <a:ext cx="1375200" cy="1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9"/>
          <p:cNvSpPr txBox="1"/>
          <p:nvPr/>
        </p:nvSpPr>
        <p:spPr>
          <a:xfrm>
            <a:off x="142975" y="4771225"/>
            <a:ext cx="1759800" cy="2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chemeClr val="dk1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Copyright © 2020 ModusBox, Inc.</a:t>
            </a:r>
            <a:endParaRPr b="0" i="0" sz="800" u="none" cap="none" strike="noStrike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30" name="Google Shape;13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47271" y="4771177"/>
            <a:ext cx="200376" cy="19328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/>
        </p:nvSpPr>
        <p:spPr>
          <a:xfrm>
            <a:off x="3551387" y="4771225"/>
            <a:ext cx="2035500" cy="28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" sz="800" u="none" cap="none" strike="noStrike">
                <a:solidFill>
                  <a:srgbClr val="000000"/>
                </a:solidFill>
                <a:latin typeface="Fira Sans Light"/>
                <a:ea typeface="Fira Sans Light"/>
                <a:cs typeface="Fira Sans Light"/>
                <a:sym typeface="Fira Sans Light"/>
              </a:rPr>
              <a:t>MOJA 104 - Mojaloop Security Overview</a:t>
            </a:r>
            <a:endParaRPr b="0" i="0" sz="800" u="none" cap="none" strike="noStrike">
              <a:solidFill>
                <a:srgbClr val="000000"/>
              </a:solidFill>
              <a:latin typeface="Fira Sans Light"/>
              <a:ea typeface="Fira Sans Light"/>
              <a:cs typeface="Fira Sans Light"/>
              <a:sym typeface="Fira Sans Light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13700" y="115450"/>
            <a:ext cx="667525" cy="667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61813" y="0"/>
            <a:ext cx="670287" cy="193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3" cy="5142832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/>
          <p:nvPr/>
        </p:nvSpPr>
        <p:spPr>
          <a:xfrm>
            <a:off x="18786" y="211576"/>
            <a:ext cx="9145191" cy="2050104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0196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3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3" cy="514283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4"/>
          <p:cNvSpPr txBox="1"/>
          <p:nvPr>
            <p:ph type="title"/>
          </p:nvPr>
        </p:nvSpPr>
        <p:spPr>
          <a:xfrm>
            <a:off x="623888" y="1282304"/>
            <a:ext cx="54912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" name="Google Shape;3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298071"/>
            <a:ext cx="1959841" cy="203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 1">
  <p:cSld name="1_Title and Conte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1619" cy="514216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5"/>
          <p:cNvSpPr/>
          <p:nvPr/>
        </p:nvSpPr>
        <p:spPr>
          <a:xfrm>
            <a:off x="0" y="211576"/>
            <a:ext cx="9144000" cy="2050200"/>
          </a:xfrm>
          <a:prstGeom prst="rect">
            <a:avLst/>
          </a:prstGeom>
          <a:solidFill>
            <a:schemeClr val="lt1">
              <a:alpha val="72549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6457951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" name="Google Shape;4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160" cy="3414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Picture" showMasterSp="0">
  <p:cSld name="Title and Picture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642504" y="0"/>
            <a:ext cx="7843500" cy="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1E7F0"/>
              </a:buClr>
              <a:buSzPts val="1800"/>
              <a:buFont typeface="Calibri"/>
              <a:buNone/>
              <a:defRPr b="0" i="0" sz="1800" u="none" cap="none" strike="noStrike">
                <a:solidFill>
                  <a:srgbClr val="61E7F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300"/>
            </a:lvl9pPr>
          </a:lstStyle>
          <a:p/>
        </p:txBody>
      </p:sp>
      <p:sp>
        <p:nvSpPr>
          <p:cNvPr id="43" name="Google Shape;43;p6"/>
          <p:cNvSpPr/>
          <p:nvPr>
            <p:ph idx="2" type="pic"/>
          </p:nvPr>
        </p:nvSpPr>
        <p:spPr>
          <a:xfrm>
            <a:off x="642504" y="429491"/>
            <a:ext cx="7843500" cy="4260300"/>
          </a:xfrm>
          <a:prstGeom prst="rect">
            <a:avLst/>
          </a:prstGeom>
          <a:noFill/>
          <a:ln>
            <a:noFill/>
          </a:ln>
        </p:spPr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555832" y="4834666"/>
            <a:ext cx="369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b="0" i="0" sz="700" u="none" cap="none" strike="noStrike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 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623888" y="1282304"/>
            <a:ext cx="5225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5" name="Google Shape;5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298071"/>
            <a:ext cx="1959841" cy="203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628650" y="273844"/>
            <a:ext cx="7158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0" name="Google Shape;60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9841" y="273844"/>
            <a:ext cx="7143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4" name="Google Shape;64;p10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6" name="Google Shape;66;p10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9" name="Google Shape;69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11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11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11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11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Relationship Id="rId6" Type="http://schemas.openxmlformats.org/officeDocument/2006/relationships/image" Target="../media/image22.png"/><Relationship Id="rId7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Relationship Id="rId5" Type="http://schemas.openxmlformats.org/officeDocument/2006/relationships/image" Target="../media/image2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Relationship Id="rId4" Type="http://schemas.openxmlformats.org/officeDocument/2006/relationships/hyperlink" Target="https://github.com/mojaloop/ml-perf-characterization/tree/main/cpu-profiling/cl-position-prepare-batch-handler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mojaloop/ml-core-test-harness" TargetMode="External"/><Relationship Id="rId4" Type="http://schemas.openxmlformats.org/officeDocument/2006/relationships/hyperlink" Target="https://github.com/mojaloop/documentation/blob/feat/3488-enable-batch-processing/docs/technical/central-ledger/transfers/1.3.4-position-handler-consume-binning.md" TargetMode="External"/><Relationship Id="rId9" Type="http://schemas.openxmlformats.org/officeDocument/2006/relationships/hyperlink" Target="https://github.com/mojaloop/account-lookup-service/releases" TargetMode="External"/><Relationship Id="rId5" Type="http://schemas.openxmlformats.org/officeDocument/2006/relationships/hyperlink" Target="https://github.com/mojaloop/ml-perf-characterization" TargetMode="External"/><Relationship Id="rId6" Type="http://schemas.openxmlformats.org/officeDocument/2006/relationships/hyperlink" Target="https://github.com/mojaloop/helm/pull/582" TargetMode="External"/><Relationship Id="rId7" Type="http://schemas.openxmlformats.org/officeDocument/2006/relationships/hyperlink" Target="https://github.com/mojaloop/central-ledger/pull/968" TargetMode="External"/><Relationship Id="rId8" Type="http://schemas.openxmlformats.org/officeDocument/2006/relationships/hyperlink" Target="https://github.com/mojaloop/quoting-service/releas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mojaloop/ml-perf-characterization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hyperlink" Target="mailto:james.bush@mojaloop.io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mojaloop/ml-core-test-harness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mojaloop/ml-core-test-harness" TargetMode="External"/></Relationships>
</file>

<file path=ppt/slides/_rels/slide8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mojaloop/ml-perf-characterization/tree/main/fspiop-transfers/20230808/s13-1691545613037" TargetMode="External"/><Relationship Id="rId10" Type="http://schemas.openxmlformats.org/officeDocument/2006/relationships/hyperlink" Target="https://github.com/mojaloop/ml-perf-characterization/blob/main/fspiop-agreement/20231020/quoting-service-s21-rebaseline/images/Officialk6TestResult.png" TargetMode="External"/><Relationship Id="rId13" Type="http://schemas.openxmlformats.org/officeDocument/2006/relationships/hyperlink" Target="https://github.com/mojaloop/ml-perf-characterization/blob/main/fspiop-transfers/batch-processing/README.md" TargetMode="External"/><Relationship Id="rId12" Type="http://schemas.openxmlformats.org/officeDocument/2006/relationships/hyperlink" Target="https://github.com/mojaloop/ml-perf-characterization/tree/main/fspiop-transfers/20230808/s13-1691545613037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mojaloop/ml-perf-characterization/blob/main/fspiop-discovery/20230726/s2-1690376653994/README.md#observations" TargetMode="External"/><Relationship Id="rId4" Type="http://schemas.openxmlformats.org/officeDocument/2006/relationships/hyperlink" Target="https://github.com/mojaloop/ml-perf-characterization/blob/main/fspiop-discovery/20230726/s2-1690376653994/README.md#observations" TargetMode="External"/><Relationship Id="rId9" Type="http://schemas.openxmlformats.org/officeDocument/2006/relationships/hyperlink" Target="https://github.com/mojaloop/ml-perf-characterization/blob/main/fspiop-agreement/20231020/quoting-service-s21-rebaseline/images/Officialk6TestResult.png" TargetMode="External"/><Relationship Id="rId14" Type="http://schemas.openxmlformats.org/officeDocument/2006/relationships/hyperlink" Target="https://github.com/mojaloop/ml-perf-characterization/blob/main/fspiop-transfers/batch-processing/README.md" TargetMode="External"/><Relationship Id="rId5" Type="http://schemas.openxmlformats.org/officeDocument/2006/relationships/hyperlink" Target="https://github.com/mojaloop/ml-perf-characterization/blob/main/fspiop-discovery/20230727/s10-1690466917636/README.md#observations" TargetMode="External"/><Relationship Id="rId6" Type="http://schemas.openxmlformats.org/officeDocument/2006/relationships/hyperlink" Target="https://github.com/mojaloop/ml-perf-characterization/tree/main/fspiop-discovery/20230728/s16-1690552431770" TargetMode="External"/><Relationship Id="rId7" Type="http://schemas.openxmlformats.org/officeDocument/2006/relationships/hyperlink" Target="https://github.com/mojaloop/ml-perf-characterization/tree/main/fspiop-agreement/20231005/s1-1696542599830" TargetMode="External"/><Relationship Id="rId8" Type="http://schemas.openxmlformats.org/officeDocument/2006/relationships/hyperlink" Target="https://github.com/mojaloop/ml-perf-characterization/tree/main/fspiop-agreement/20231005/s1-1696542599830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ctrTitle"/>
          </p:nvPr>
        </p:nvSpPr>
        <p:spPr>
          <a:xfrm>
            <a:off x="635860" y="1576464"/>
            <a:ext cx="4606800" cy="16947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Workstream</a:t>
            </a:r>
            <a:endParaRPr/>
          </a:p>
        </p:txBody>
      </p:sp>
      <p:sp>
        <p:nvSpPr>
          <p:cNvPr id="139" name="Google Shape;139;p20"/>
          <p:cNvSpPr txBox="1"/>
          <p:nvPr>
            <p:ph idx="1" type="subTitle"/>
          </p:nvPr>
        </p:nvSpPr>
        <p:spPr>
          <a:xfrm>
            <a:off x="635847" y="3490800"/>
            <a:ext cx="6913500" cy="866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/>
              <a:t>Performance Characterisation: Progress Assessment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/>
              <a:t>James Bush, Vijay Kumar, Warren Carew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 by Step Journey</a:t>
            </a:r>
            <a:endParaRPr/>
          </a:p>
        </p:txBody>
      </p:sp>
      <p:sp>
        <p:nvSpPr>
          <p:cNvPr id="210" name="Google Shape;210;p29"/>
          <p:cNvSpPr/>
          <p:nvPr/>
        </p:nvSpPr>
        <p:spPr>
          <a:xfrm>
            <a:off x="227575" y="2715000"/>
            <a:ext cx="1203000" cy="734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</a:t>
            </a:r>
            <a:endParaRPr/>
          </a:p>
        </p:txBody>
      </p:sp>
      <p:sp>
        <p:nvSpPr>
          <p:cNvPr id="211" name="Google Shape;211;p29"/>
          <p:cNvSpPr/>
          <p:nvPr/>
        </p:nvSpPr>
        <p:spPr>
          <a:xfrm rot="-580279">
            <a:off x="1129152" y="1872626"/>
            <a:ext cx="3312579" cy="906255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Transfers</a:t>
            </a:r>
            <a:endParaRPr/>
          </a:p>
        </p:txBody>
      </p:sp>
      <p:sp>
        <p:nvSpPr>
          <p:cNvPr id="212" name="Google Shape;212;p29"/>
          <p:cNvSpPr/>
          <p:nvPr/>
        </p:nvSpPr>
        <p:spPr>
          <a:xfrm>
            <a:off x="4634825" y="1758600"/>
            <a:ext cx="1368000" cy="813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Quotes</a:t>
            </a:r>
            <a:endParaRPr/>
          </a:p>
        </p:txBody>
      </p:sp>
      <p:sp>
        <p:nvSpPr>
          <p:cNvPr id="213" name="Google Shape;213;p29"/>
          <p:cNvSpPr/>
          <p:nvPr/>
        </p:nvSpPr>
        <p:spPr>
          <a:xfrm rot="-1839621">
            <a:off x="1218481" y="2589160"/>
            <a:ext cx="621828" cy="397197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9"/>
          <p:cNvSpPr/>
          <p:nvPr/>
        </p:nvSpPr>
        <p:spPr>
          <a:xfrm>
            <a:off x="6195700" y="1841275"/>
            <a:ext cx="2285400" cy="1042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Discovery, Quotes and Transfers</a:t>
            </a:r>
            <a:endParaRPr/>
          </a:p>
        </p:txBody>
      </p:sp>
      <p:sp>
        <p:nvSpPr>
          <p:cNvPr id="215" name="Google Shape;215;p29"/>
          <p:cNvSpPr/>
          <p:nvPr/>
        </p:nvSpPr>
        <p:spPr>
          <a:xfrm>
            <a:off x="7033550" y="3061650"/>
            <a:ext cx="2199300" cy="11592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Discovery, Quotes, Transfers &amp; Mojaloop Connector</a:t>
            </a:r>
            <a:endParaRPr/>
          </a:p>
        </p:txBody>
      </p:sp>
      <p:sp>
        <p:nvSpPr>
          <p:cNvPr id="216" name="Google Shape;216;p29"/>
          <p:cNvSpPr/>
          <p:nvPr/>
        </p:nvSpPr>
        <p:spPr>
          <a:xfrm rot="1660">
            <a:off x="4201931" y="1876302"/>
            <a:ext cx="621300" cy="397200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9"/>
          <p:cNvSpPr/>
          <p:nvPr/>
        </p:nvSpPr>
        <p:spPr>
          <a:xfrm rot="561737">
            <a:off x="5785366" y="1966545"/>
            <a:ext cx="621478" cy="397418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9"/>
          <p:cNvSpPr/>
          <p:nvPr/>
        </p:nvSpPr>
        <p:spPr>
          <a:xfrm rot="3747471">
            <a:off x="7579888" y="2740508"/>
            <a:ext cx="621538" cy="397182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9"/>
          <p:cNvSpPr/>
          <p:nvPr/>
        </p:nvSpPr>
        <p:spPr>
          <a:xfrm>
            <a:off x="1608513" y="3383475"/>
            <a:ext cx="1521900" cy="906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Handlers in Isolation</a:t>
            </a:r>
            <a:endParaRPr/>
          </a:p>
        </p:txBody>
      </p:sp>
      <p:sp>
        <p:nvSpPr>
          <p:cNvPr id="220" name="Google Shape;220;p29"/>
          <p:cNvSpPr/>
          <p:nvPr/>
        </p:nvSpPr>
        <p:spPr>
          <a:xfrm>
            <a:off x="3717013" y="2803338"/>
            <a:ext cx="1921500" cy="612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Dependencies</a:t>
            </a: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3257347" y="3530625"/>
            <a:ext cx="1438500" cy="612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</a:t>
            </a:r>
            <a:endParaRPr/>
          </a:p>
        </p:txBody>
      </p:sp>
      <p:cxnSp>
        <p:nvCxnSpPr>
          <p:cNvPr id="222" name="Google Shape;222;p29"/>
          <p:cNvCxnSpPr>
            <a:stCxn id="211" idx="4"/>
          </p:cNvCxnSpPr>
          <p:nvPr/>
        </p:nvCxnSpPr>
        <p:spPr>
          <a:xfrm flipH="1">
            <a:off x="2486791" y="2772454"/>
            <a:ext cx="374700" cy="619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3" name="Google Shape;223;p29"/>
          <p:cNvCxnSpPr>
            <a:stCxn id="211" idx="4"/>
          </p:cNvCxnSpPr>
          <p:nvPr/>
        </p:nvCxnSpPr>
        <p:spPr>
          <a:xfrm>
            <a:off x="2861491" y="2772454"/>
            <a:ext cx="688800" cy="750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24" name="Google Shape;224;p29"/>
          <p:cNvCxnSpPr>
            <a:stCxn id="211" idx="4"/>
          </p:cNvCxnSpPr>
          <p:nvPr/>
        </p:nvCxnSpPr>
        <p:spPr>
          <a:xfrm>
            <a:off x="2861491" y="2772454"/>
            <a:ext cx="950400" cy="131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5" name="Google Shape;225;p29"/>
          <p:cNvSpPr/>
          <p:nvPr/>
        </p:nvSpPr>
        <p:spPr>
          <a:xfrm>
            <a:off x="501250" y="2458350"/>
            <a:ext cx="575400" cy="5145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9"/>
          <p:cNvSpPr/>
          <p:nvPr/>
        </p:nvSpPr>
        <p:spPr>
          <a:xfrm>
            <a:off x="2974900" y="1524400"/>
            <a:ext cx="575400" cy="5145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9"/>
          <p:cNvSpPr/>
          <p:nvPr/>
        </p:nvSpPr>
        <p:spPr>
          <a:xfrm>
            <a:off x="5057275" y="1441400"/>
            <a:ext cx="575400" cy="5145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9"/>
          <p:cNvSpPr/>
          <p:nvPr/>
        </p:nvSpPr>
        <p:spPr>
          <a:xfrm>
            <a:off x="7139650" y="1524400"/>
            <a:ext cx="575400" cy="5145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9"/>
          <p:cNvSpPr/>
          <p:nvPr/>
        </p:nvSpPr>
        <p:spPr>
          <a:xfrm>
            <a:off x="2026875" y="4047725"/>
            <a:ext cx="575400" cy="5145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9"/>
          <p:cNvSpPr/>
          <p:nvPr/>
        </p:nvSpPr>
        <p:spPr>
          <a:xfrm>
            <a:off x="3312575" y="3868825"/>
            <a:ext cx="575400" cy="5145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9"/>
          <p:cNvSpPr/>
          <p:nvPr/>
        </p:nvSpPr>
        <p:spPr>
          <a:xfrm>
            <a:off x="5121350" y="3050700"/>
            <a:ext cx="575400" cy="5145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9"/>
          <p:cNvSpPr/>
          <p:nvPr/>
        </p:nvSpPr>
        <p:spPr>
          <a:xfrm>
            <a:off x="5933375" y="423575"/>
            <a:ext cx="423600" cy="354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9"/>
          <p:cNvSpPr txBox="1"/>
          <p:nvPr/>
        </p:nvSpPr>
        <p:spPr>
          <a:xfrm>
            <a:off x="6356975" y="423575"/>
            <a:ext cx="156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available</a:t>
            </a:r>
            <a:endParaRPr/>
          </a:p>
        </p:txBody>
      </p:sp>
      <p:sp>
        <p:nvSpPr>
          <p:cNvPr id="234" name="Google Shape;234;p29"/>
          <p:cNvSpPr/>
          <p:nvPr/>
        </p:nvSpPr>
        <p:spPr>
          <a:xfrm>
            <a:off x="5975675" y="823775"/>
            <a:ext cx="423600" cy="354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9"/>
          <p:cNvSpPr txBox="1"/>
          <p:nvPr/>
        </p:nvSpPr>
        <p:spPr>
          <a:xfrm>
            <a:off x="6449076" y="823775"/>
            <a:ext cx="11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progress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0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Hosting progression</a:t>
            </a:r>
            <a:endParaRPr/>
          </a:p>
        </p:txBody>
      </p:sp>
      <p:sp>
        <p:nvSpPr>
          <p:cNvPr id="241" name="Google Shape;241;p30"/>
          <p:cNvSpPr/>
          <p:nvPr/>
        </p:nvSpPr>
        <p:spPr>
          <a:xfrm>
            <a:off x="123500" y="3345200"/>
            <a:ext cx="1563900" cy="1140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Compose</a:t>
            </a:r>
            <a:endParaRPr/>
          </a:p>
        </p:txBody>
      </p:sp>
      <p:sp>
        <p:nvSpPr>
          <p:cNvPr id="242" name="Google Shape;242;p30"/>
          <p:cNvSpPr/>
          <p:nvPr/>
        </p:nvSpPr>
        <p:spPr>
          <a:xfrm>
            <a:off x="123500" y="4301325"/>
            <a:ext cx="1648500" cy="400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Machine</a:t>
            </a:r>
            <a:endParaRPr/>
          </a:p>
        </p:txBody>
      </p:sp>
      <p:sp>
        <p:nvSpPr>
          <p:cNvPr id="243" name="Google Shape;243;p30"/>
          <p:cNvSpPr/>
          <p:nvPr/>
        </p:nvSpPr>
        <p:spPr>
          <a:xfrm>
            <a:off x="937500" y="2125000"/>
            <a:ext cx="2217900" cy="1290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K8s Environment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security</a:t>
            </a:r>
            <a:endParaRPr/>
          </a:p>
        </p:txBody>
      </p:sp>
      <p:sp>
        <p:nvSpPr>
          <p:cNvPr id="244" name="Google Shape;244;p30"/>
          <p:cNvSpPr/>
          <p:nvPr/>
        </p:nvSpPr>
        <p:spPr>
          <a:xfrm>
            <a:off x="3063300" y="1561725"/>
            <a:ext cx="2285400" cy="1290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Optimised scaled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K8s</a:t>
            </a:r>
            <a:r>
              <a:rPr lang="en"/>
              <a:t> Environment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security</a:t>
            </a:r>
            <a:endParaRPr/>
          </a:p>
        </p:txBody>
      </p:sp>
      <p:sp>
        <p:nvSpPr>
          <p:cNvPr id="245" name="Google Shape;245;p30"/>
          <p:cNvSpPr/>
          <p:nvPr/>
        </p:nvSpPr>
        <p:spPr>
          <a:xfrm>
            <a:off x="5274525" y="2190000"/>
            <a:ext cx="2510700" cy="1062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Including Mojaloop Connector (SDK)</a:t>
            </a:r>
            <a:endParaRPr/>
          </a:p>
        </p:txBody>
      </p:sp>
      <p:sp>
        <p:nvSpPr>
          <p:cNvPr id="246" name="Google Shape;246;p30"/>
          <p:cNvSpPr/>
          <p:nvPr/>
        </p:nvSpPr>
        <p:spPr>
          <a:xfrm>
            <a:off x="6888500" y="3177525"/>
            <a:ext cx="2080500" cy="979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Include Security</a:t>
            </a:r>
            <a:endParaRPr/>
          </a:p>
        </p:txBody>
      </p:sp>
      <p:sp>
        <p:nvSpPr>
          <p:cNvPr id="247" name="Google Shape;247;p30"/>
          <p:cNvSpPr/>
          <p:nvPr/>
        </p:nvSpPr>
        <p:spPr>
          <a:xfrm rot="-2287197">
            <a:off x="1163575" y="3154853"/>
            <a:ext cx="621568" cy="397231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0"/>
          <p:cNvSpPr/>
          <p:nvPr/>
        </p:nvSpPr>
        <p:spPr>
          <a:xfrm rot="-1009580">
            <a:off x="2786986" y="2206515"/>
            <a:ext cx="621822" cy="397087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0"/>
          <p:cNvSpPr/>
          <p:nvPr/>
        </p:nvSpPr>
        <p:spPr>
          <a:xfrm rot="2486298">
            <a:off x="7110130" y="2993775"/>
            <a:ext cx="621474" cy="397026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0"/>
          <p:cNvSpPr/>
          <p:nvPr/>
        </p:nvSpPr>
        <p:spPr>
          <a:xfrm rot="1134447">
            <a:off x="4977089" y="2206492"/>
            <a:ext cx="621219" cy="397128"/>
          </a:xfrm>
          <a:prstGeom prst="chevron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30"/>
          <p:cNvSpPr/>
          <p:nvPr/>
        </p:nvSpPr>
        <p:spPr>
          <a:xfrm>
            <a:off x="789475" y="1970725"/>
            <a:ext cx="1563900" cy="4350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Moving to Kubernetes</a:t>
            </a:r>
            <a:endParaRPr/>
          </a:p>
        </p:txBody>
      </p:sp>
      <p:sp>
        <p:nvSpPr>
          <p:cNvPr id="252" name="Google Shape;252;p30"/>
          <p:cNvSpPr/>
          <p:nvPr/>
        </p:nvSpPr>
        <p:spPr>
          <a:xfrm>
            <a:off x="3554600" y="1310350"/>
            <a:ext cx="1375200" cy="3972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Scaling Nodes</a:t>
            </a:r>
            <a:endParaRPr/>
          </a:p>
        </p:txBody>
      </p:sp>
      <p:sp>
        <p:nvSpPr>
          <p:cNvPr id="253" name="Google Shape;253;p30"/>
          <p:cNvSpPr/>
          <p:nvPr/>
        </p:nvSpPr>
        <p:spPr>
          <a:xfrm>
            <a:off x="6334625" y="1772900"/>
            <a:ext cx="1608600" cy="560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 </a:t>
            </a:r>
            <a:r>
              <a:rPr lang="en"/>
              <a:t>Participation</a:t>
            </a:r>
            <a:r>
              <a:rPr lang="en"/>
              <a:t> Support</a:t>
            </a:r>
            <a:endParaRPr/>
          </a:p>
        </p:txBody>
      </p:sp>
      <p:sp>
        <p:nvSpPr>
          <p:cNvPr id="254" name="Google Shape;254;p30"/>
          <p:cNvSpPr/>
          <p:nvPr/>
        </p:nvSpPr>
        <p:spPr>
          <a:xfrm>
            <a:off x="7400400" y="3929600"/>
            <a:ext cx="1743600" cy="498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IaC testing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 </a:t>
            </a:r>
            <a:r>
              <a:rPr lang="en"/>
              <a:t> mTLS &amp; JWS</a:t>
            </a:r>
            <a:endParaRPr/>
          </a:p>
        </p:txBody>
      </p:sp>
      <p:sp>
        <p:nvSpPr>
          <p:cNvPr id="255" name="Google Shape;255;p30"/>
          <p:cNvSpPr/>
          <p:nvPr/>
        </p:nvSpPr>
        <p:spPr>
          <a:xfrm>
            <a:off x="2528925" y="2935050"/>
            <a:ext cx="575400" cy="5145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0"/>
          <p:cNvSpPr/>
          <p:nvPr/>
        </p:nvSpPr>
        <p:spPr>
          <a:xfrm>
            <a:off x="1364950" y="3786825"/>
            <a:ext cx="575400" cy="5145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30"/>
          <p:cNvSpPr txBox="1"/>
          <p:nvPr/>
        </p:nvSpPr>
        <p:spPr>
          <a:xfrm>
            <a:off x="1955200" y="3978950"/>
            <a:ext cx="156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available</a:t>
            </a:r>
            <a:endParaRPr/>
          </a:p>
        </p:txBody>
      </p:sp>
      <p:sp>
        <p:nvSpPr>
          <p:cNvPr id="258" name="Google Shape;258;p30"/>
          <p:cNvSpPr txBox="1"/>
          <p:nvPr/>
        </p:nvSpPr>
        <p:spPr>
          <a:xfrm>
            <a:off x="3199651" y="3049350"/>
            <a:ext cx="11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progress</a:t>
            </a:r>
            <a:endParaRPr/>
          </a:p>
        </p:txBody>
      </p:sp>
      <p:sp>
        <p:nvSpPr>
          <p:cNvPr id="259" name="Google Shape;259;p30"/>
          <p:cNvSpPr/>
          <p:nvPr/>
        </p:nvSpPr>
        <p:spPr>
          <a:xfrm>
            <a:off x="5933375" y="423575"/>
            <a:ext cx="423600" cy="354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0"/>
          <p:cNvSpPr txBox="1"/>
          <p:nvPr/>
        </p:nvSpPr>
        <p:spPr>
          <a:xfrm>
            <a:off x="6356975" y="423575"/>
            <a:ext cx="156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available</a:t>
            </a:r>
            <a:endParaRPr/>
          </a:p>
        </p:txBody>
      </p:sp>
      <p:sp>
        <p:nvSpPr>
          <p:cNvPr id="261" name="Google Shape;261;p30"/>
          <p:cNvSpPr/>
          <p:nvPr/>
        </p:nvSpPr>
        <p:spPr>
          <a:xfrm>
            <a:off x="5975675" y="823775"/>
            <a:ext cx="423600" cy="3546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30"/>
          <p:cNvSpPr txBox="1"/>
          <p:nvPr/>
        </p:nvSpPr>
        <p:spPr>
          <a:xfrm>
            <a:off x="6449076" y="823775"/>
            <a:ext cx="116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progress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/>
          <p:nvPr>
            <p:ph idx="1" type="body"/>
          </p:nvPr>
        </p:nvSpPr>
        <p:spPr>
          <a:xfrm>
            <a:off x="78900" y="1403350"/>
            <a:ext cx="4414800" cy="1087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 fontScale="77500" lnSpcReduction="10000"/>
          </a:bodyPr>
          <a:lstStyle/>
          <a:p>
            <a:pPr indent="-327025" lvl="0" marL="457200" rtl="0" algn="l">
              <a:spcBef>
                <a:spcPts val="70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000"/>
              <a:t>New metric end points added.</a:t>
            </a:r>
            <a:endParaRPr sz="200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000"/>
              <a:t>Dashboards where added, updated and extended</a:t>
            </a:r>
            <a:endParaRPr sz="2000"/>
          </a:p>
          <a:p>
            <a:pPr indent="-32702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000"/>
              <a:t>Automated scripts to execute a test-scenario &amp; capture results (screenshots)</a:t>
            </a:r>
            <a:endParaRPr sz="2000"/>
          </a:p>
        </p:txBody>
      </p:sp>
      <p:pic>
        <p:nvPicPr>
          <p:cNvPr id="268" name="Google Shape;268;p31"/>
          <p:cNvPicPr preferRelativeResize="0"/>
          <p:nvPr/>
        </p:nvPicPr>
        <p:blipFill rotWithShape="1">
          <a:blip r:embed="rId3">
            <a:alphaModFix/>
          </a:blip>
          <a:srcRect b="55050" l="0" r="0" t="0"/>
          <a:stretch/>
        </p:blipFill>
        <p:spPr>
          <a:xfrm>
            <a:off x="2436800" y="2831500"/>
            <a:ext cx="2056900" cy="231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31"/>
          <p:cNvPicPr preferRelativeResize="0"/>
          <p:nvPr/>
        </p:nvPicPr>
        <p:blipFill rotWithShape="1">
          <a:blip r:embed="rId4">
            <a:alphaModFix/>
          </a:blip>
          <a:srcRect b="34768" l="0" r="12922" t="0"/>
          <a:stretch/>
        </p:blipFill>
        <p:spPr>
          <a:xfrm>
            <a:off x="4572000" y="1788250"/>
            <a:ext cx="1791176" cy="335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31"/>
          <p:cNvPicPr preferRelativeResize="0"/>
          <p:nvPr/>
        </p:nvPicPr>
        <p:blipFill rotWithShape="1">
          <a:blip r:embed="rId5">
            <a:alphaModFix/>
          </a:blip>
          <a:srcRect b="42206" l="0" r="0" t="0"/>
          <a:stretch/>
        </p:blipFill>
        <p:spPr>
          <a:xfrm>
            <a:off x="6379166" y="-1"/>
            <a:ext cx="273768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1"/>
          <p:cNvPicPr preferRelativeResize="0"/>
          <p:nvPr/>
        </p:nvPicPr>
        <p:blipFill rotWithShape="1">
          <a:blip r:embed="rId6">
            <a:alphaModFix/>
          </a:blip>
          <a:srcRect b="78581" l="0" r="0" t="12679"/>
          <a:stretch/>
        </p:blipFill>
        <p:spPr>
          <a:xfrm>
            <a:off x="4306275" y="1255375"/>
            <a:ext cx="2056900" cy="449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1"/>
          <p:cNvPicPr preferRelativeResize="0"/>
          <p:nvPr/>
        </p:nvPicPr>
        <p:blipFill rotWithShape="1">
          <a:blip r:embed="rId7">
            <a:alphaModFix/>
          </a:blip>
          <a:srcRect b="52019" l="0" r="0" t="0"/>
          <a:stretch/>
        </p:blipFill>
        <p:spPr>
          <a:xfrm>
            <a:off x="265650" y="2675700"/>
            <a:ext cx="2056900" cy="2467799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1"/>
          <p:cNvSpPr txBox="1"/>
          <p:nvPr>
            <p:ph type="title"/>
          </p:nvPr>
        </p:nvSpPr>
        <p:spPr>
          <a:xfrm>
            <a:off x="265650" y="338350"/>
            <a:ext cx="61134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More metrics and grafana </a:t>
            </a:r>
            <a:r>
              <a:rPr lang="en" sz="3100"/>
              <a:t>dashboards</a:t>
            </a:r>
            <a:endParaRPr sz="3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2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Discovery Phase (parties)</a:t>
            </a:r>
            <a:endParaRPr/>
          </a:p>
        </p:txBody>
      </p:sp>
      <p:pic>
        <p:nvPicPr>
          <p:cNvPr id="279" name="Google Shape;27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7800" y="1516744"/>
            <a:ext cx="6248400" cy="294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Agreement Phase (quotes)</a:t>
            </a:r>
            <a:endParaRPr/>
          </a:p>
        </p:txBody>
      </p:sp>
      <p:pic>
        <p:nvPicPr>
          <p:cNvPr id="285" name="Google Shape;28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5850" y="1174294"/>
            <a:ext cx="3992387" cy="3570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Phase (transfers) </a:t>
            </a:r>
            <a:endParaRPr/>
          </a:p>
        </p:txBody>
      </p:sp>
      <p:pic>
        <p:nvPicPr>
          <p:cNvPr id="291" name="Google Shape;2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20444"/>
            <a:ext cx="8839200" cy="3229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375" y="1268047"/>
            <a:ext cx="3557250" cy="1675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3975" y="883300"/>
            <a:ext cx="2589876" cy="231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61875" y="3255471"/>
            <a:ext cx="4886151" cy="1785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5"/>
          <p:cNvSpPr txBox="1"/>
          <p:nvPr/>
        </p:nvSpPr>
        <p:spPr>
          <a:xfrm>
            <a:off x="1072650" y="3458500"/>
            <a:ext cx="33591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accent2"/>
                </a:solidFill>
              </a:rPr>
              <a:t>+</a:t>
            </a:r>
            <a:endParaRPr sz="8000">
              <a:solidFill>
                <a:schemeClr val="accent2"/>
              </a:solidFill>
            </a:endParaRPr>
          </a:p>
        </p:txBody>
      </p:sp>
      <p:sp>
        <p:nvSpPr>
          <p:cNvPr id="300" name="Google Shape;300;p35"/>
          <p:cNvSpPr txBox="1"/>
          <p:nvPr/>
        </p:nvSpPr>
        <p:spPr>
          <a:xfrm>
            <a:off x="4147425" y="1470700"/>
            <a:ext cx="7947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>
                <a:solidFill>
                  <a:schemeClr val="accent2"/>
                </a:solidFill>
              </a:rPr>
              <a:t>+</a:t>
            </a:r>
            <a:endParaRPr sz="8000">
              <a:solidFill>
                <a:schemeClr val="accent2"/>
              </a:solidFill>
            </a:endParaRPr>
          </a:p>
        </p:txBody>
      </p:sp>
      <p:sp>
        <p:nvSpPr>
          <p:cNvPr id="301" name="Google Shape;301;p35"/>
          <p:cNvSpPr txBox="1"/>
          <p:nvPr/>
        </p:nvSpPr>
        <p:spPr>
          <a:xfrm>
            <a:off x="1422125" y="1792450"/>
            <a:ext cx="1143000" cy="8313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1. </a:t>
            </a:r>
            <a:r>
              <a:rPr b="1" lang="en"/>
              <a:t>Discovery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(Parties)</a:t>
            </a:r>
            <a:endParaRPr b="1"/>
          </a:p>
        </p:txBody>
      </p:sp>
      <p:sp>
        <p:nvSpPr>
          <p:cNvPr id="302" name="Google Shape;302;p35"/>
          <p:cNvSpPr txBox="1"/>
          <p:nvPr/>
        </p:nvSpPr>
        <p:spPr>
          <a:xfrm>
            <a:off x="4000500" y="3887950"/>
            <a:ext cx="1143000" cy="6156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3. Transfers</a:t>
            </a:r>
            <a:endParaRPr b="1"/>
          </a:p>
        </p:txBody>
      </p:sp>
      <p:sp>
        <p:nvSpPr>
          <p:cNvPr id="303" name="Google Shape;303;p35"/>
          <p:cNvSpPr txBox="1"/>
          <p:nvPr/>
        </p:nvSpPr>
        <p:spPr>
          <a:xfrm>
            <a:off x="5988875" y="1733650"/>
            <a:ext cx="1143000" cy="831300"/>
          </a:xfrm>
          <a:prstGeom prst="rect">
            <a:avLst/>
          </a:pr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2. Agreement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(Quotes)</a:t>
            </a:r>
            <a:endParaRPr b="1"/>
          </a:p>
        </p:txBody>
      </p:sp>
      <p:sp>
        <p:nvSpPr>
          <p:cNvPr id="304" name="Google Shape;304;p35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to end (E2E) - WIP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20444"/>
            <a:ext cx="8839200" cy="3229573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36"/>
          <p:cNvSpPr/>
          <p:nvPr/>
        </p:nvSpPr>
        <p:spPr>
          <a:xfrm>
            <a:off x="5144825" y="1715475"/>
            <a:ext cx="1006500" cy="710400"/>
          </a:xfrm>
          <a:prstGeom prst="rect">
            <a:avLst/>
          </a:prstGeom>
          <a:noFill/>
          <a:ln cap="flat" cmpd="sng" w="3810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36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Next…</a:t>
            </a:r>
            <a:r>
              <a:rPr lang="en"/>
              <a:t> </a:t>
            </a:r>
            <a:endParaRPr/>
          </a:p>
        </p:txBody>
      </p:sp>
      <p:sp>
        <p:nvSpPr>
          <p:cNvPr id="312" name="Google Shape;312;p36"/>
          <p:cNvSpPr/>
          <p:nvPr/>
        </p:nvSpPr>
        <p:spPr>
          <a:xfrm>
            <a:off x="3663000" y="3393825"/>
            <a:ext cx="1006500" cy="710400"/>
          </a:xfrm>
          <a:prstGeom prst="rect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7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WIP - Transfers with Batching</a:t>
            </a:r>
            <a:endParaRPr/>
          </a:p>
        </p:txBody>
      </p:sp>
      <p:sp>
        <p:nvSpPr>
          <p:cNvPr id="318" name="Google Shape;318;p37"/>
          <p:cNvSpPr txBox="1"/>
          <p:nvPr>
            <p:ph idx="1" type="body"/>
          </p:nvPr>
        </p:nvSpPr>
        <p:spPr>
          <a:xfrm>
            <a:off x="414625" y="1417875"/>
            <a:ext cx="7594800" cy="1818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sz="1600"/>
              <a:t>Batching in the Position handler is now functional for prepare events.</a:t>
            </a:r>
            <a:endParaRPr sz="1600"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sz="1600"/>
              <a:t>Results look </a:t>
            </a:r>
            <a:r>
              <a:rPr lang="en" sz="1600"/>
              <a:t>promising</a:t>
            </a:r>
            <a:endParaRPr sz="1600"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sz="1600"/>
              <a:t>New batching design:</a:t>
            </a:r>
            <a:endParaRPr sz="1600"/>
          </a:p>
        </p:txBody>
      </p:sp>
      <p:pic>
        <p:nvPicPr>
          <p:cNvPr id="319" name="Google Shape;31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5575" y="2109724"/>
            <a:ext cx="4818824" cy="25365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20" name="Google Shape;320;p37"/>
          <p:cNvGraphicFramePr/>
          <p:nvPr/>
        </p:nvGraphicFramePr>
        <p:xfrm>
          <a:off x="326550" y="2886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{7F228A5C-81DC-4BAC-9447-4DE24DF04C19}</a:tableStyleId>
              </a:tblPr>
              <a:tblGrid>
                <a:gridCol w="1153875"/>
                <a:gridCol w="875375"/>
                <a:gridCol w="1452850"/>
              </a:tblGrid>
              <a:tr h="389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Throughput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Latency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/>
                    </a:p>
                  </a:txBody>
                  <a:tcPr marT="91425" marB="91425" marR="91425" marL="91425">
                    <a:solidFill>
                      <a:schemeClr val="lt2"/>
                    </a:solidFill>
                  </a:tcPr>
                </a:tc>
              </a:tr>
              <a:tr h="429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183 ops/s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5.37ms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Without Batching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429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1.10K ops/s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8.39ms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Batch Size: 10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429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2.22K ops/s</a:t>
                      </a:r>
                      <a:endParaRPr b="1" sz="1200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36.3ms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Batch Size: 100</a:t>
                      </a:r>
                      <a:endParaRPr sz="1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321" name="Google Shape;321;p37"/>
          <p:cNvSpPr txBox="1"/>
          <p:nvPr/>
        </p:nvSpPr>
        <p:spPr>
          <a:xfrm>
            <a:off x="6649700" y="4646250"/>
            <a:ext cx="2204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 u="sng">
                <a:solidFill>
                  <a:schemeClr val="hlink"/>
                </a:solidFill>
                <a:hlinkClick r:id="rId4"/>
              </a:rPr>
              <a:t>Position Handler - Prepare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8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27" name="Google Shape;327;p3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Tools and testing stack: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https://github.com/mojaloop/ml-core-test-harness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Batching design and sequence diagrams:</a:t>
            </a:r>
            <a:r>
              <a:rPr lang="en" sz="1200"/>
              <a:t>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https://github.com/mojaloop/documentation/blob/feat/3488-enable-batch-processing/docs/technical/central-ledger/transfers/1.3.4-position-handler-consume-binning.md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Performance Characterization results, dashboards and documentation: </a:t>
            </a:r>
            <a:r>
              <a:rPr lang="en" sz="1200" u="sng">
                <a:solidFill>
                  <a:schemeClr val="hlink"/>
                </a:solidFill>
                <a:hlinkClick r:id="rId5"/>
              </a:rPr>
              <a:t>https://github.com/mojaloop/ml-perf-characterization</a:t>
            </a:r>
            <a:endParaRPr sz="1200"/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/>
              <a:t>PRs and releases: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 u="sng">
                <a:solidFill>
                  <a:schemeClr val="hlink"/>
                </a:solidFill>
                <a:hlinkClick r:id="rId6"/>
              </a:rPr>
              <a:t>https://github.com/mojaloop/helm/pull/582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 u="sng">
                <a:solidFill>
                  <a:schemeClr val="hlink"/>
                </a:solidFill>
                <a:hlinkClick r:id="rId7"/>
              </a:rPr>
              <a:t>https://github.com/mojaloop/central-ledger/pull/968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 u="sng">
                <a:solidFill>
                  <a:schemeClr val="hlink"/>
                </a:solidFill>
                <a:hlinkClick r:id="rId8"/>
              </a:rPr>
              <a:t>https://github.com/mojaloop/quoting-service/releases</a:t>
            </a:r>
            <a:r>
              <a:rPr lang="en" sz="1200"/>
              <a:t> (15.1.0, 15.2.0, 15.2.1, 15.2.2, 15.3.0, 15.4.0)</a:t>
            </a:r>
            <a:endParaRPr sz="1200"/>
          </a:p>
          <a:p>
            <a:pPr indent="-3048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•"/>
            </a:pPr>
            <a:r>
              <a:rPr lang="en" sz="1200" u="sng">
                <a:solidFill>
                  <a:schemeClr val="hlink"/>
                </a:solidFill>
                <a:hlinkClick r:id="rId9"/>
              </a:rPr>
              <a:t>https://github.com/mojaloop/account-lookup-service/releases</a:t>
            </a:r>
            <a:r>
              <a:rPr lang="en" sz="1200"/>
              <a:t> (14.2.0, 14.2.1, 14.2.3)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Workstream Update</a:t>
            </a:r>
            <a:endParaRPr/>
          </a:p>
        </p:txBody>
      </p:sp>
      <p:graphicFrame>
        <p:nvGraphicFramePr>
          <p:cNvPr id="145" name="Google Shape;145;p21"/>
          <p:cNvGraphicFramePr/>
          <p:nvPr/>
        </p:nvGraphicFramePr>
        <p:xfrm>
          <a:off x="628581" y="1177019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{A0E7512D-6F00-4386-B764-01D39C5C86C8}</a:tableStyleId>
              </a:tblPr>
              <a:tblGrid>
                <a:gridCol w="2020500"/>
                <a:gridCol w="5866325"/>
              </a:tblGrid>
              <a:tr h="284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Workstream Name: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Performance Characterisation (</a:t>
                      </a:r>
                      <a:r>
                        <a:rPr lang="en" sz="1200" u="sng">
                          <a:solidFill>
                            <a:schemeClr val="hlink"/>
                          </a:solidFill>
                          <a:hlinkClick r:id="rId3"/>
                        </a:rPr>
                        <a:t>github repo</a:t>
                      </a:r>
                      <a:r>
                        <a:rPr lang="en" sz="1200"/>
                        <a:t>)</a:t>
                      </a:r>
                      <a:endParaRPr sz="1200" u="none" cap="none" strike="noStrike"/>
                    </a:p>
                  </a:txBody>
                  <a:tcPr marT="17150" marB="17150" marR="34300" marL="34300"/>
                </a:tc>
              </a:tr>
              <a:tr h="2457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Roadmap Pillars: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Make Adoption Easier / Foundation: </a:t>
                      </a:r>
                      <a:r>
                        <a:rPr lang="en" sz="1200"/>
                        <a:t>Quality Product</a:t>
                      </a:r>
                      <a:endParaRPr sz="1200" u="none" cap="none" strike="noStrike"/>
                    </a:p>
                  </a:txBody>
                  <a:tcPr marT="17150" marB="17150" marR="34300" marL="34300"/>
                </a:tc>
              </a:tr>
              <a:tr h="297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Lead: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James Bush</a:t>
                      </a:r>
                      <a:endParaRPr sz="1200" u="none" cap="none" strike="noStrike"/>
                    </a:p>
                  </a:txBody>
                  <a:tcPr marT="17150" marB="17150" marR="34300" marL="34300"/>
                </a:tc>
              </a:tr>
              <a:tr h="43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Workstream Objectives: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To bring the costs of transactions as close to zero as possible by: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AutoNum type="arabicPeriod"/>
                      </a:pPr>
                      <a:r>
                        <a:rPr lang="en" sz="1200"/>
                        <a:t>reducing TCO, and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AutoNum type="arabicPeriod"/>
                      </a:pPr>
                      <a:r>
                        <a:rPr lang="en" sz="1200"/>
                        <a:t>ability to start small and scale as traffic increases 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By improving overall system efficiency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 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See detailed breakdown in following slides</a:t>
                      </a:r>
                      <a:endParaRPr sz="1200"/>
                    </a:p>
                  </a:txBody>
                  <a:tcPr marT="17150" marB="17150" marR="34300" marL="34300"/>
                </a:tc>
              </a:tr>
              <a:tr h="43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Progress Against Objectives: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Characterisation and f</a:t>
                      </a:r>
                      <a:r>
                        <a:rPr lang="en" sz="1200"/>
                        <a:t>irst pass of </a:t>
                      </a:r>
                      <a:r>
                        <a:rPr lang="en" sz="1200"/>
                        <a:t>optimisations completed for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AutoNum type="arabicPeriod"/>
                      </a:pPr>
                      <a:r>
                        <a:rPr lang="en" sz="1200"/>
                        <a:t>Discovery phase</a:t>
                      </a:r>
                      <a:r>
                        <a:rPr lang="en" sz="1200"/>
                        <a:t> 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AutoNum type="arabicPeriod"/>
                      </a:pPr>
                      <a:r>
                        <a:rPr lang="en" sz="1200"/>
                        <a:t>Agreement phase</a:t>
                      </a:r>
                      <a:endParaRPr sz="1200"/>
                    </a:p>
                    <a:p>
                      <a:pPr indent="-3048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200"/>
                        <a:buAutoNum type="arabicPeriod"/>
                      </a:pPr>
                      <a:r>
                        <a:rPr lang="en" sz="1200"/>
                        <a:t>Transfers phase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All optimisations are part of pending release (Acacia) 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Follow-up optimisations against all phases scheduled for next PI 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Bare metal testing has begun</a:t>
                      </a:r>
                      <a:endParaRPr sz="1200"/>
                    </a:p>
                  </a:txBody>
                  <a:tcPr marT="17150" marB="17150" marR="34300" marL="34300"/>
                </a:tc>
              </a:tr>
              <a:tr h="43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 u="none" cap="none" strike="noStrike"/>
                        <a:t>Support Needed:</a:t>
                      </a:r>
                      <a:endParaRPr sz="300" u="none" cap="none" strike="noStrike"/>
                    </a:p>
                  </a:txBody>
                  <a:tcPr marT="17150" marB="17150" marR="34300" marL="343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Engineers with infra and/or mojaloop core experience.</a:t>
                      </a:r>
                      <a:endParaRPr sz="1200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200"/>
                        <a:t>Bare metal testing support.</a:t>
                      </a:r>
                      <a:endParaRPr sz="1200"/>
                    </a:p>
                  </a:txBody>
                  <a:tcPr marT="17150" marB="17150" marR="34300" marL="34300"/>
                </a:tc>
              </a:tr>
            </a:tbl>
          </a:graphicData>
        </a:graphic>
      </p:graphicFrame>
      <p:sp>
        <p:nvSpPr>
          <p:cNvPr id="146" name="Google Shape;146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9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Reach out to participate</a:t>
            </a:r>
            <a:endParaRPr/>
          </a:p>
        </p:txBody>
      </p:sp>
      <p:sp>
        <p:nvSpPr>
          <p:cNvPr id="333" name="Google Shape;333;p39"/>
          <p:cNvSpPr txBox="1"/>
          <p:nvPr>
            <p:ph idx="1" type="body"/>
          </p:nvPr>
        </p:nvSpPr>
        <p:spPr>
          <a:xfrm>
            <a:off x="628650" y="1483750"/>
            <a:ext cx="7886700" cy="33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Email: </a:t>
            </a:r>
            <a:r>
              <a:rPr lang="en" sz="1100" u="sng">
                <a:solidFill>
                  <a:schemeClr val="hlink"/>
                </a:solidFill>
                <a:hlinkClick r:id="rId3"/>
              </a:rPr>
              <a:t>james.bush@mojaloop.io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 sz="1100"/>
              <a:t>Mojaloop Slack:   #perf-scale-benchmarking</a:t>
            </a:r>
            <a:endParaRPr sz="1100"/>
          </a:p>
        </p:txBody>
      </p:sp>
      <p:sp>
        <p:nvSpPr>
          <p:cNvPr id="334" name="Google Shape;334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Workstream Objectives</a:t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Q: What problem(s) are we trying to solve?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A: Understand how various components of the system perform individually and collectively on hardware representative of near-term upcoming deployments. What are the system sensitivities to hardware characteristics and scheme architecture (number of transacting participants etc…).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Strategy: </a:t>
            </a:r>
            <a:r>
              <a:rPr lang="en" sz="1100"/>
              <a:t>Show the system is capable of 1000 tps 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Plan:</a:t>
            </a:r>
            <a:r>
              <a:rPr lang="en" sz="1100"/>
              <a:t> Discover what the actual number is and push beyond current limits.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Priority 1: Find out how fast the system is. 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/>
              <a:t>If it doesn’t meet the baseline, then take immediate action to rectify. </a:t>
            </a:r>
            <a:endParaRPr sz="11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 sz="1100"/>
              <a:t>Target is 1000 tps sustained for 1 hour, &lt; 1% taking &gt; 1 second @ 0% unexpected errors, and durable for 1 hour.</a:t>
            </a:r>
            <a:endParaRPr sz="1100"/>
          </a:p>
          <a:p>
            <a:pPr indent="-2984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A “transaction” is: an address lookup followed by a quote followed by a transfer.</a:t>
            </a:r>
            <a:endParaRPr sz="1100"/>
          </a:p>
          <a:p>
            <a:pPr indent="-29845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Consider ramp-up.</a:t>
            </a:r>
            <a:endParaRPr/>
          </a:p>
        </p:txBody>
      </p:sp>
      <p:sp>
        <p:nvSpPr>
          <p:cNvPr id="153" name="Google Shape;153;p2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Workstream Objectives</a:t>
            </a:r>
            <a:endParaRPr/>
          </a:p>
        </p:txBody>
      </p:sp>
      <p:sp>
        <p:nvSpPr>
          <p:cNvPr id="159" name="Google Shape;159;p23"/>
          <p:cNvSpPr txBox="1"/>
          <p:nvPr>
            <p:ph idx="1" type="body"/>
          </p:nvPr>
        </p:nvSpPr>
        <p:spPr>
          <a:xfrm>
            <a:off x="628650" y="1244200"/>
            <a:ext cx="7886700" cy="34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 fontScale="7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Cont…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82733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1100"/>
              <a:t>Nation scale deployment is the target customer right now (adoption pipeline); target activities at understanding performance characteristics for this type of deployment.</a:t>
            </a:r>
            <a:endParaRPr sz="1100"/>
          </a:p>
          <a:p>
            <a:pPr indent="-282733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100"/>
              <a:t>Design appropriate scheme architecture(s) to simulate.</a:t>
            </a:r>
            <a:endParaRPr sz="1100"/>
          </a:p>
          <a:p>
            <a:pPr indent="-282733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100"/>
              <a:t>Firstly, target national scale switch situations with many DFSPs. (? how many, some big, some small ?)</a:t>
            </a:r>
            <a:endParaRPr sz="1100"/>
          </a:p>
          <a:p>
            <a:pPr indent="-282733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100"/>
              <a:t>Design appropriate REUSABLE test architecture and tools e.g. simulators, load generators etc… (keep loads separate i.e. sims on separate infra to switch components)</a:t>
            </a:r>
            <a:endParaRPr sz="1100"/>
          </a:p>
          <a:p>
            <a:pPr indent="-282733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100"/>
              <a:t>Run this in an environment where we can take underlying platform considerations out of the equation e.g. bare metal; that accurately represents the targeted deployment environment. (simplify)</a:t>
            </a:r>
            <a:endParaRPr sz="1100"/>
          </a:p>
          <a:p>
            <a:pPr indent="-282733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100"/>
              <a:t>Tests should be end-to-end:</a:t>
            </a:r>
            <a:endParaRPr sz="1100"/>
          </a:p>
          <a:p>
            <a:pPr indent="-282733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n" sz="1100"/>
              <a:t>What does this mean? ALS? Quote? Transfer?</a:t>
            </a:r>
            <a:endParaRPr sz="1100"/>
          </a:p>
          <a:p>
            <a:pPr indent="-282733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100"/>
              <a:t>It means all three stages! BUT - we have to account for user interface delays, e.g. latency at each end due to test harness latency etc…</a:t>
            </a:r>
            <a:endParaRPr sz="1100"/>
          </a:p>
          <a:p>
            <a:pPr indent="-282733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100"/>
              <a:t>Consider looking at the same toolchain as used previously for generating load (jMeter clusters).</a:t>
            </a:r>
            <a:endParaRPr sz="1100"/>
          </a:p>
          <a:p>
            <a:pPr indent="-282733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100"/>
              <a:t>Try to figure out how to handle callbacks in jMeter to keep the amount of “stuff” in the test harnesses to a minimum.</a:t>
            </a:r>
            <a:endParaRPr sz="1100"/>
          </a:p>
          <a:p>
            <a:pPr indent="-282733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100"/>
              <a:t>Design appropriate loads/transaction scenario mix (+ve, -ve cases etc…) to test the edges of the system. Include scheme level issues such as liquidity problems etc…</a:t>
            </a:r>
            <a:endParaRPr sz="1100"/>
          </a:p>
          <a:p>
            <a:pPr indent="-282733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100"/>
              <a:t>Include some scenarios which test failure modes for certain situations e.g. DFSP goes down, slows down etc… capture the impact of such events on the system as a whole.</a:t>
            </a:r>
            <a:endParaRPr sz="1100"/>
          </a:p>
          <a:p>
            <a:pPr indent="-282733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100"/>
              <a:t>How about running settlements during periods of high load?</a:t>
            </a:r>
            <a:endParaRPr sz="1100"/>
          </a:p>
          <a:p>
            <a:pPr indent="-282733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100"/>
              <a:t>Push beyond stable limits to discover failure modes and plan any remediating actions needed.</a:t>
            </a:r>
            <a:endParaRPr sz="1100"/>
          </a:p>
          <a:p>
            <a:pPr indent="-282733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romanLcPeriod"/>
            </a:pPr>
            <a:r>
              <a:rPr lang="en" sz="1100"/>
              <a:t>Decide/Design appropriate metrics and points of observation to capture and monitor data for analysis.</a:t>
            </a:r>
            <a:endParaRPr sz="1100"/>
          </a:p>
          <a:p>
            <a:pPr indent="-282733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100"/>
              <a:t>Not just application layer metrics, also look at underlying infra metrics, CPU, I/O etc…</a:t>
            </a:r>
            <a:endParaRPr sz="1100"/>
          </a:p>
          <a:p>
            <a:pPr indent="-282733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1100"/>
              <a:t>Consider how to best inform calculations of cost per transfer, TCO vs procurement costs, maintenance etc... Provide data to support those calculations.</a:t>
            </a:r>
            <a:endParaRPr/>
          </a:p>
        </p:txBody>
      </p:sp>
      <p:sp>
        <p:nvSpPr>
          <p:cNvPr id="160" name="Google Shape;160;p2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</a:pPr>
            <a:r>
              <a:rPr lang="en"/>
              <a:t>Workstream Objectives</a:t>
            </a:r>
            <a:endParaRPr/>
          </a:p>
        </p:txBody>
      </p:sp>
      <p:sp>
        <p:nvSpPr>
          <p:cNvPr id="166" name="Google Shape;166;p2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Cont…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Priority 2: Introduce performance tests at a lower (?component) level in CI pipelines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/>
              <a:t>Run these tests in CI runners on merge/commit/PR?</a:t>
            </a:r>
            <a:endParaRPr sz="11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 sz="1100"/>
              <a:t>CI runners are on shared infra, this might not be good for comparison.</a:t>
            </a:r>
            <a:endParaRPr sz="1100"/>
          </a:p>
          <a:p>
            <a:pPr indent="-2984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romanLcPeriod"/>
            </a:pPr>
            <a:r>
              <a:rPr lang="en" sz="1100"/>
              <a:t>Possibly run these on foundation infra, possibly have some private CI runners in foundation AWS account?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/>
              <a:t>Generate metrics, reports, charts etc… so all interested parties can see the impact of code changes on performance.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 sz="1100"/>
              <a:t>Priority 3: Develop capacity to manually run repeatable full system end-to-end performance tests (as per P1 above):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/>
              <a:t>Spin up / down an entire env and test infrastructure, run tests, capture metrics, generate reports.</a:t>
            </a:r>
            <a:endParaRPr sz="1100"/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 sz="1100"/>
              <a:t>Analyse the cost of doing this.</a:t>
            </a:r>
            <a:endParaRPr/>
          </a:p>
        </p:txBody>
      </p:sp>
      <p:sp>
        <p:nvSpPr>
          <p:cNvPr id="167" name="Google Shape;167;p2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5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Previous performance analysis confirmed the transfer phase could operate at 1000 tps. 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Going forward we want to be able to </a:t>
            </a:r>
            <a:r>
              <a:rPr lang="en" sz="1900"/>
              <a:t>baseline</a:t>
            </a:r>
            <a:r>
              <a:rPr lang="en" sz="1900"/>
              <a:t> </a:t>
            </a:r>
            <a:r>
              <a:rPr lang="en" sz="1900"/>
              <a:t>performance</a:t>
            </a:r>
            <a:r>
              <a:rPr lang="en" sz="1900"/>
              <a:t> at each release in an automated way. </a:t>
            </a:r>
            <a:endParaRPr sz="1900"/>
          </a:p>
          <a:p>
            <a:pPr indent="-3492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/>
            </a:pPr>
            <a:r>
              <a:rPr lang="en" sz="1900"/>
              <a:t>The approach is iterative, incremental, time boxed, targeting</a:t>
            </a:r>
            <a:endParaRPr sz="19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P</a:t>
            </a:r>
            <a:r>
              <a:rPr lang="en"/>
              <a:t>erformance characterization by phase Discovery, Agreements, Transfers and E2E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First pass optimisation to improve efficient </a:t>
            </a:r>
            <a:r>
              <a:rPr lang="en"/>
              <a:t>so that </a:t>
            </a:r>
            <a:r>
              <a:rPr lang="en"/>
              <a:t>it</a:t>
            </a:r>
            <a:r>
              <a:rPr lang="en"/>
              <a:t> can run on </a:t>
            </a:r>
            <a:r>
              <a:rPr lang="en"/>
              <a:t>reasonable hardware</a:t>
            </a:r>
            <a:endParaRPr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R</a:t>
            </a:r>
            <a:r>
              <a:rPr lang="en"/>
              <a:t>epeatable </a:t>
            </a:r>
            <a:r>
              <a:rPr lang="en" u="sng">
                <a:solidFill>
                  <a:schemeClr val="hlink"/>
                </a:solidFill>
                <a:hlinkClick r:id="rId3"/>
              </a:rPr>
              <a:t>characterisation tools</a:t>
            </a:r>
            <a:endParaRPr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Reusable</a:t>
            </a:r>
            <a:endParaRPr/>
          </a:p>
        </p:txBody>
      </p:sp>
      <p:sp>
        <p:nvSpPr>
          <p:cNvPr id="179" name="Google Shape;179;p26"/>
          <p:cNvSpPr/>
          <p:nvPr/>
        </p:nvSpPr>
        <p:spPr>
          <a:xfrm>
            <a:off x="2903650" y="2152458"/>
            <a:ext cx="2346300" cy="1364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Phase(s) Under Test</a:t>
            </a:r>
            <a:endParaRPr/>
          </a:p>
        </p:txBody>
      </p:sp>
      <p:sp>
        <p:nvSpPr>
          <p:cNvPr id="180" name="Google Shape;180;p26"/>
          <p:cNvSpPr/>
          <p:nvPr/>
        </p:nvSpPr>
        <p:spPr>
          <a:xfrm>
            <a:off x="1614625" y="2567958"/>
            <a:ext cx="533700" cy="533700"/>
          </a:xfrm>
          <a:prstGeom prst="ellipse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K6</a:t>
            </a:r>
            <a:endParaRPr b="1" sz="1100">
              <a:solidFill>
                <a:schemeClr val="lt1"/>
              </a:solidFill>
            </a:endParaRPr>
          </a:p>
        </p:txBody>
      </p:sp>
      <p:sp>
        <p:nvSpPr>
          <p:cNvPr id="181" name="Google Shape;181;p26"/>
          <p:cNvSpPr/>
          <p:nvPr/>
        </p:nvSpPr>
        <p:spPr>
          <a:xfrm>
            <a:off x="5936200" y="2466408"/>
            <a:ext cx="945300" cy="795000"/>
          </a:xfrm>
          <a:prstGeom prst="diamon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Sim</a:t>
            </a:r>
            <a:endParaRPr sz="1300"/>
          </a:p>
        </p:txBody>
      </p:sp>
      <p:cxnSp>
        <p:nvCxnSpPr>
          <p:cNvPr id="182" name="Google Shape;182;p26"/>
          <p:cNvCxnSpPr>
            <a:stCxn id="180" idx="7"/>
          </p:cNvCxnSpPr>
          <p:nvPr/>
        </p:nvCxnSpPr>
        <p:spPr>
          <a:xfrm>
            <a:off x="2070166" y="2646117"/>
            <a:ext cx="8307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" name="Google Shape;183;p26"/>
          <p:cNvCxnSpPr>
            <a:endCxn id="180" idx="5"/>
          </p:cNvCxnSpPr>
          <p:nvPr/>
        </p:nvCxnSpPr>
        <p:spPr>
          <a:xfrm flipH="1">
            <a:off x="2070166" y="3020200"/>
            <a:ext cx="816000" cy="3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84" name="Google Shape;184;p26"/>
          <p:cNvSpPr txBox="1"/>
          <p:nvPr/>
        </p:nvSpPr>
        <p:spPr>
          <a:xfrm>
            <a:off x="5515625" y="3302608"/>
            <a:ext cx="288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DFSP Performance Simulator</a:t>
            </a:r>
            <a:endParaRPr/>
          </a:p>
        </p:txBody>
      </p:sp>
      <p:sp>
        <p:nvSpPr>
          <p:cNvPr id="185" name="Google Shape;185;p26"/>
          <p:cNvSpPr txBox="1"/>
          <p:nvPr/>
        </p:nvSpPr>
        <p:spPr>
          <a:xfrm>
            <a:off x="741150" y="3131058"/>
            <a:ext cx="2042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DFSP Load Generator</a:t>
            </a:r>
            <a:endParaRPr/>
          </a:p>
        </p:txBody>
      </p:sp>
      <p:sp>
        <p:nvSpPr>
          <p:cNvPr id="186" name="Google Shape;186;p26"/>
          <p:cNvSpPr txBox="1"/>
          <p:nvPr/>
        </p:nvSpPr>
        <p:spPr>
          <a:xfrm>
            <a:off x="2846175" y="3589808"/>
            <a:ext cx="35952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Phase Under Test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Discovery Only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Agreement Only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Transfer Only</a:t>
            </a:r>
            <a:endParaRPr sz="1200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/>
              <a:t>E2E-</a:t>
            </a:r>
            <a:r>
              <a:rPr lang="en" sz="1200"/>
              <a:t>Discovery</a:t>
            </a:r>
            <a:r>
              <a:rPr lang="en" sz="1200"/>
              <a:t>-Agreement-Transfer </a:t>
            </a:r>
            <a:endParaRPr sz="1200"/>
          </a:p>
        </p:txBody>
      </p:sp>
      <p:cxnSp>
        <p:nvCxnSpPr>
          <p:cNvPr id="187" name="Google Shape;187;p26"/>
          <p:cNvCxnSpPr>
            <a:stCxn id="181" idx="3"/>
            <a:endCxn id="180" idx="0"/>
          </p:cNvCxnSpPr>
          <p:nvPr/>
        </p:nvCxnSpPr>
        <p:spPr>
          <a:xfrm rot="10800000">
            <a:off x="1881400" y="2568108"/>
            <a:ext cx="5000100" cy="295800"/>
          </a:xfrm>
          <a:prstGeom prst="bentConnector4">
            <a:avLst>
              <a:gd fmla="val -4762" name="adj1"/>
              <a:gd fmla="val 368188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6"/>
          <p:cNvCxnSpPr/>
          <p:nvPr/>
        </p:nvCxnSpPr>
        <p:spPr>
          <a:xfrm>
            <a:off x="5268550" y="2575683"/>
            <a:ext cx="98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9" name="Google Shape;189;p26"/>
          <p:cNvCxnSpPr/>
          <p:nvPr/>
        </p:nvCxnSpPr>
        <p:spPr>
          <a:xfrm rot="10800000">
            <a:off x="5275750" y="3129383"/>
            <a:ext cx="939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" name="Google Shape;190;p26"/>
          <p:cNvSpPr txBox="1"/>
          <p:nvPr/>
        </p:nvSpPr>
        <p:spPr>
          <a:xfrm>
            <a:off x="6511600" y="4469400"/>
            <a:ext cx="2237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Mojaloop Core Test Harness</a:t>
            </a:r>
            <a:endParaRPr/>
          </a:p>
        </p:txBody>
      </p:sp>
      <p:sp>
        <p:nvSpPr>
          <p:cNvPr id="191" name="Google Shape;191;p26"/>
          <p:cNvSpPr txBox="1"/>
          <p:nvPr/>
        </p:nvSpPr>
        <p:spPr>
          <a:xfrm>
            <a:off x="555850" y="1184400"/>
            <a:ext cx="7470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 Operations per </a:t>
            </a:r>
            <a:r>
              <a:rPr lang="en" sz="1200"/>
              <a:t>second</a:t>
            </a:r>
            <a:r>
              <a:rPr lang="en" sz="1200"/>
              <a:t> [OP/s]</a:t>
            </a:r>
            <a:endParaRPr sz="12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Complete functional request from Payer to Payee with Callback response from Payee to Payer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442825" y="651950"/>
            <a:ext cx="7509000" cy="838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Performance Baseline</a:t>
            </a:r>
            <a:endParaRPr sz="3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755"/>
              <a:t>Isolated Phases </a:t>
            </a:r>
            <a:r>
              <a:rPr lang="en" sz="2755"/>
              <a:t>on </a:t>
            </a:r>
            <a:r>
              <a:rPr i="1" lang="en" sz="2755"/>
              <a:t>Single HW node</a:t>
            </a:r>
            <a:endParaRPr i="1" sz="2755"/>
          </a:p>
        </p:txBody>
      </p:sp>
      <p:graphicFrame>
        <p:nvGraphicFramePr>
          <p:cNvPr id="197" name="Google Shape;197;p27"/>
          <p:cNvGraphicFramePr/>
          <p:nvPr/>
        </p:nvGraphicFramePr>
        <p:xfrm>
          <a:off x="475450" y="1564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{7F228A5C-81DC-4BAC-9447-4DE24DF04C19}</a:tableStyleId>
              </a:tblPr>
              <a:tblGrid>
                <a:gridCol w="2157750"/>
                <a:gridCol w="2960700"/>
                <a:gridCol w="3074650"/>
              </a:tblGrid>
              <a:tr h="427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Test Case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PI-21 Performance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</a:rPr>
                        <a:t>PI-22 Performance</a:t>
                      </a:r>
                      <a:endParaRPr b="1" sz="16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</a:tr>
              <a:tr h="591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Discovery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(parties) 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sng">
                          <a:solidFill>
                            <a:schemeClr val="hlink"/>
                          </a:solidFill>
                          <a:hlinkClick r:id="rId3"/>
                        </a:rPr>
                        <a:t>10 </a:t>
                      </a:r>
                      <a:r>
                        <a:rPr lang="en" sz="1300" u="sng">
                          <a:solidFill>
                            <a:schemeClr val="hlink"/>
                          </a:solidFill>
                          <a:hlinkClick r:id="rId4"/>
                        </a:rPr>
                        <a:t>OP/s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sng">
                          <a:solidFill>
                            <a:schemeClr val="hlink"/>
                          </a:solidFill>
                          <a:hlinkClick r:id="rId5"/>
                        </a:rPr>
                        <a:t>100 OP/s</a:t>
                      </a:r>
                      <a:endParaRPr sz="13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4 instances = </a:t>
                      </a:r>
                      <a:r>
                        <a:rPr lang="en" sz="600" u="sng">
                          <a:solidFill>
                            <a:schemeClr val="hlink"/>
                          </a:solidFill>
                          <a:hlinkClick r:id="rId6"/>
                        </a:rPr>
                        <a:t>420 OP/s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Further optimisations predict ~400 OP/s per instance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53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Agreement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(quotes)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sng">
                          <a:solidFill>
                            <a:schemeClr val="hlink"/>
                          </a:solidFill>
                          <a:hlinkClick r:id="rId7"/>
                        </a:rPr>
                        <a:t>73 </a:t>
                      </a:r>
                      <a:r>
                        <a:rPr lang="en" sz="1300" u="sng">
                          <a:solidFill>
                            <a:schemeClr val="hlink"/>
                          </a:solidFill>
                          <a:hlinkClick r:id="rId8"/>
                        </a:rPr>
                        <a:t>OP/s</a:t>
                      </a:r>
                      <a:endParaRPr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sng">
                          <a:solidFill>
                            <a:schemeClr val="hlink"/>
                          </a:solidFill>
                          <a:hlinkClick r:id="rId9"/>
                        </a:rPr>
                        <a:t>177 </a:t>
                      </a:r>
                      <a:r>
                        <a:rPr lang="en" sz="1300" u="sng">
                          <a:solidFill>
                            <a:schemeClr val="hlink"/>
                          </a:solidFill>
                          <a:hlinkClick r:id="rId10"/>
                        </a:rPr>
                        <a:t>OP/s</a:t>
                      </a:r>
                      <a:endParaRPr sz="13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2 instances = </a:t>
                      </a:r>
                      <a:r>
                        <a:rPr lang="en" sz="600">
                          <a:solidFill>
                            <a:schemeClr val="dk1"/>
                          </a:solidFill>
                        </a:rPr>
                        <a:t>????</a:t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1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/>
                        <a:t>Transfers</a:t>
                      </a:r>
                      <a:endParaRPr b="1"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900">
                          <a:solidFill>
                            <a:schemeClr val="dk1"/>
                          </a:solidFill>
                        </a:rPr>
                        <a:t>(transfers)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sng">
                          <a:solidFill>
                            <a:schemeClr val="hlink"/>
                          </a:solidFill>
                          <a:hlinkClick r:id="rId11"/>
                        </a:rPr>
                        <a:t>95 </a:t>
                      </a:r>
                      <a:r>
                        <a:rPr lang="en" sz="1300" u="sng">
                          <a:solidFill>
                            <a:schemeClr val="hlink"/>
                          </a:solidFill>
                          <a:hlinkClick r:id="rId12"/>
                        </a:rPr>
                        <a:t>OP/s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Throttled by position handler, so focused here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u="sng">
                          <a:solidFill>
                            <a:schemeClr val="hlink"/>
                          </a:solidFill>
                          <a:hlinkClick r:id="rId13"/>
                        </a:rPr>
                        <a:t>233 </a:t>
                      </a:r>
                      <a:r>
                        <a:rPr lang="en" sz="1300" u="sng">
                          <a:solidFill>
                            <a:schemeClr val="hlink"/>
                          </a:solidFill>
                          <a:hlinkClick r:id="rId14"/>
                        </a:rPr>
                        <a:t>OP/s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1 instance of position handler (with batching)</a:t>
                      </a:r>
                      <a:endParaRPr sz="9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Other central services scaled to 4 instances</a:t>
                      </a:r>
                      <a:endParaRPr sz="9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900"/>
                        <a:t>Supporting api services scaled to 2 instances</a:t>
                      </a:r>
                      <a:endParaRPr sz="900"/>
                    </a:p>
                  </a:txBody>
                  <a:tcPr marT="91425" marB="91425" marR="91425" marL="91425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98" name="Google Shape;198;p27"/>
          <p:cNvSpPr txBox="1"/>
          <p:nvPr/>
        </p:nvSpPr>
        <p:spPr>
          <a:xfrm>
            <a:off x="746450" y="4506300"/>
            <a:ext cx="7470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 </a:t>
            </a:r>
            <a:r>
              <a:rPr lang="en" sz="1200"/>
              <a:t>Run on single hardware instance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 (</a:t>
            </a:r>
            <a:r>
              <a:rPr lang="en" sz="1200">
                <a:solidFill>
                  <a:schemeClr val="dk1"/>
                </a:solidFill>
              </a:rPr>
              <a:t>m6i.4xlarge) with </a:t>
            </a:r>
            <a:r>
              <a:rPr lang="en" sz="1200">
                <a:solidFill>
                  <a:srgbClr val="1F2328"/>
                </a:solidFill>
                <a:highlight>
                  <a:srgbClr val="FFFFFF"/>
                </a:highlight>
              </a:rPr>
              <a:t>Load and SUT on single container for CI/CD </a:t>
            </a:r>
            <a:endParaRPr sz="1200">
              <a:solidFill>
                <a:srgbClr val="1F2328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* OP/s - Complete functional request from Payer to Payee with Callback response from Payee to Payer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8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E2E Baseline</a:t>
            </a:r>
            <a:endParaRPr/>
          </a:p>
        </p:txBody>
      </p:sp>
      <p:sp>
        <p:nvSpPr>
          <p:cNvPr id="204" name="Google Shape;204;p28"/>
          <p:cNvSpPr txBox="1"/>
          <p:nvPr>
            <p:ph idx="1" type="body"/>
          </p:nvPr>
        </p:nvSpPr>
        <p:spPr>
          <a:xfrm>
            <a:off x="628650" y="1369225"/>
            <a:ext cx="7886700" cy="34218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700"/>
              </a:spcBef>
              <a:spcAft>
                <a:spcPts val="0"/>
              </a:spcAft>
              <a:buSzPts val="935"/>
              <a:buNone/>
            </a:pPr>
            <a:r>
              <a:rPr lang="en" sz="1700"/>
              <a:t>T</a:t>
            </a:r>
            <a:r>
              <a:rPr lang="en" sz="1700"/>
              <a:t>o </a:t>
            </a:r>
            <a:endParaRPr sz="1700"/>
          </a:p>
          <a:p>
            <a:pPr indent="0" lvl="0" marL="0" rtl="0" algn="ctr">
              <a:lnSpc>
                <a:spcPct val="70000"/>
              </a:lnSpc>
              <a:spcBef>
                <a:spcPts val="700"/>
              </a:spcBef>
              <a:spcAft>
                <a:spcPts val="0"/>
              </a:spcAft>
              <a:buSzPts val="935"/>
              <a:buNone/>
            </a:pPr>
            <a:r>
              <a:rPr lang="en" sz="1700"/>
              <a:t>provide </a:t>
            </a:r>
            <a:r>
              <a:rPr b="1" lang="en" sz="1700"/>
              <a:t>ongoing performance </a:t>
            </a:r>
            <a:r>
              <a:rPr b="1" lang="en" sz="1700"/>
              <a:t>characterisation</a:t>
            </a:r>
            <a:r>
              <a:rPr lang="en" sz="1700"/>
              <a:t> capability </a:t>
            </a:r>
            <a:endParaRPr sz="1700"/>
          </a:p>
          <a:p>
            <a:pPr indent="0" lvl="0" marL="0" rtl="0" algn="ctr">
              <a:lnSpc>
                <a:spcPct val="70000"/>
              </a:lnSpc>
              <a:spcBef>
                <a:spcPts val="700"/>
              </a:spcBef>
              <a:spcAft>
                <a:spcPts val="0"/>
              </a:spcAft>
              <a:buSzPts val="935"/>
              <a:buNone/>
            </a:pPr>
            <a:r>
              <a:rPr lang="en" sz="1700"/>
              <a:t>and </a:t>
            </a:r>
            <a:endParaRPr sz="1700"/>
          </a:p>
          <a:p>
            <a:pPr indent="0" lvl="0" marL="0" rtl="0" algn="ctr">
              <a:lnSpc>
                <a:spcPct val="70000"/>
              </a:lnSpc>
              <a:spcBef>
                <a:spcPts val="700"/>
              </a:spcBef>
              <a:spcAft>
                <a:spcPts val="0"/>
              </a:spcAft>
              <a:buSzPts val="935"/>
              <a:buNone/>
            </a:pPr>
            <a:r>
              <a:rPr lang="en" sz="1700"/>
              <a:t>support the </a:t>
            </a:r>
            <a:r>
              <a:rPr b="1" lang="en" sz="1700"/>
              <a:t>“start small”</a:t>
            </a:r>
            <a:r>
              <a:rPr lang="en" sz="1700"/>
              <a:t> approach:</a:t>
            </a:r>
            <a:endParaRPr sz="1700"/>
          </a:p>
          <a:p>
            <a:pPr indent="0" lvl="0" marL="0" rtl="0" algn="l">
              <a:lnSpc>
                <a:spcPct val="70000"/>
              </a:lnSpc>
              <a:spcBef>
                <a:spcPts val="7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700"/>
          </a:p>
          <a:p>
            <a:pPr indent="0" lvl="0" marL="0" rtl="0" algn="ctr">
              <a:lnSpc>
                <a:spcPct val="70000"/>
              </a:lnSpc>
              <a:spcBef>
                <a:spcPts val="700"/>
              </a:spcBef>
              <a:spcAft>
                <a:spcPts val="0"/>
              </a:spcAft>
              <a:buSzPts val="935"/>
              <a:buNone/>
            </a:pPr>
            <a:r>
              <a:rPr lang="en" sz="1700"/>
              <a:t>E2E - Discovery Agreement and Transfers </a:t>
            </a:r>
            <a:endParaRPr sz="1700"/>
          </a:p>
          <a:p>
            <a:pPr indent="0" lvl="0" marL="0" rtl="0" algn="ctr">
              <a:lnSpc>
                <a:spcPct val="70000"/>
              </a:lnSpc>
              <a:spcBef>
                <a:spcPts val="700"/>
              </a:spcBef>
              <a:spcAft>
                <a:spcPts val="0"/>
              </a:spcAft>
              <a:buSzPts val="935"/>
              <a:buNone/>
            </a:pPr>
            <a:r>
              <a:rPr lang="en" sz="1700"/>
              <a:t>Single HW node </a:t>
            </a:r>
            <a:r>
              <a:rPr lang="en" sz="1700"/>
              <a:t>(16 core / 128GB / 2TB)</a:t>
            </a:r>
            <a:endParaRPr sz="1700"/>
          </a:p>
          <a:p>
            <a:pPr indent="0" lvl="0" marL="0" rtl="0" algn="ctr">
              <a:lnSpc>
                <a:spcPct val="70000"/>
              </a:lnSpc>
              <a:spcBef>
                <a:spcPts val="700"/>
              </a:spcBef>
              <a:spcAft>
                <a:spcPts val="0"/>
              </a:spcAft>
              <a:buSzPts val="935"/>
              <a:buNone/>
            </a:pPr>
            <a:r>
              <a:rPr lang="en" sz="1700"/>
              <a:t>Load generation and SUT on same node </a:t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7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1" lang="en" sz="1700"/>
              <a:t>~220 Financial TPS </a:t>
            </a:r>
            <a:endParaRPr b="1" sz="1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